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72" r:id="rId1"/>
  </p:sldMasterIdLst>
  <p:notesMasterIdLst>
    <p:notesMasterId r:id="rId50"/>
  </p:notesMasterIdLst>
  <p:handoutMasterIdLst>
    <p:handoutMasterId r:id="rId51"/>
  </p:handoutMasterIdLst>
  <p:sldIdLst>
    <p:sldId id="329" r:id="rId2"/>
    <p:sldId id="446" r:id="rId3"/>
    <p:sldId id="399" r:id="rId4"/>
    <p:sldId id="444" r:id="rId5"/>
    <p:sldId id="406" r:id="rId6"/>
    <p:sldId id="407" r:id="rId7"/>
    <p:sldId id="408" r:id="rId8"/>
    <p:sldId id="409" r:id="rId9"/>
    <p:sldId id="410" r:id="rId10"/>
    <p:sldId id="445" r:id="rId11"/>
    <p:sldId id="411" r:id="rId12"/>
    <p:sldId id="413" r:id="rId13"/>
    <p:sldId id="447" r:id="rId14"/>
    <p:sldId id="448" r:id="rId15"/>
    <p:sldId id="449" r:id="rId16"/>
    <p:sldId id="450" r:id="rId17"/>
    <p:sldId id="451" r:id="rId18"/>
    <p:sldId id="452" r:id="rId19"/>
    <p:sldId id="453" r:id="rId20"/>
    <p:sldId id="454" r:id="rId21"/>
    <p:sldId id="455" r:id="rId22"/>
    <p:sldId id="456" r:id="rId23"/>
    <p:sldId id="457" r:id="rId24"/>
    <p:sldId id="458" r:id="rId25"/>
    <p:sldId id="459" r:id="rId26"/>
    <p:sldId id="460" r:id="rId27"/>
    <p:sldId id="476" r:id="rId28"/>
    <p:sldId id="477" r:id="rId29"/>
    <p:sldId id="478" r:id="rId30"/>
    <p:sldId id="479" r:id="rId31"/>
    <p:sldId id="461" r:id="rId32"/>
    <p:sldId id="462" r:id="rId33"/>
    <p:sldId id="463" r:id="rId34"/>
    <p:sldId id="464" r:id="rId35"/>
    <p:sldId id="465" r:id="rId36"/>
    <p:sldId id="466" r:id="rId37"/>
    <p:sldId id="467" r:id="rId38"/>
    <p:sldId id="468" r:id="rId39"/>
    <p:sldId id="469" r:id="rId40"/>
    <p:sldId id="480" r:id="rId41"/>
    <p:sldId id="481" r:id="rId42"/>
    <p:sldId id="482" r:id="rId43"/>
    <p:sldId id="483" r:id="rId44"/>
    <p:sldId id="470" r:id="rId45"/>
    <p:sldId id="471" r:id="rId46"/>
    <p:sldId id="472" r:id="rId47"/>
    <p:sldId id="473" r:id="rId48"/>
    <p:sldId id="474" r:id="rId49"/>
  </p:sldIdLst>
  <p:sldSz cx="12192000" cy="6858000"/>
  <p:notesSz cx="6858000" cy="9144000"/>
  <p:embeddedFontLst>
    <p:embeddedFont>
      <p:font typeface="맑은 고딕" panose="020B0503020000020004" pitchFamily="50" charset="-127"/>
      <p:regular r:id="rId52"/>
      <p:bold r:id="rId53"/>
    </p:embeddedFont>
    <p:embeddedFont>
      <p:font typeface="Segoe UI Light" panose="020B0502040204020203" pitchFamily="34" charset="0"/>
      <p:regular r:id="rId54"/>
      <p:italic r:id="rId55"/>
    </p:embeddedFont>
    <p:embeddedFont>
      <p:font typeface="Segoe UI" panose="020B0502040204020203" pitchFamily="34" charset="0"/>
      <p:regular r:id="rId56"/>
      <p:bold r:id="rId57"/>
      <p:italic r:id="rId58"/>
      <p:boldItalic r:id="rId59"/>
    </p:embeddedFont>
    <p:embeddedFont>
      <p:font typeface="Cambria Math" panose="02040503050406030204" pitchFamily="18" charset="0"/>
      <p:regular r:id="rId60"/>
    </p:embeddedFont>
    <p:embeddedFont>
      <p:font typeface="Calibri" panose="020F0502020204030204" pitchFamily="34" charset="0"/>
      <p:regular r:id="rId61"/>
      <p:bold r:id="rId62"/>
      <p:italic r:id="rId63"/>
      <p:boldItalic r:id="rId6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E6C81E"/>
    <a:srgbClr val="F4DF1E"/>
    <a:srgbClr val="DCAD1F"/>
    <a:srgbClr val="F1A75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47" autoAdjust="0"/>
    <p:restoredTop sz="84228" autoAdjust="0"/>
  </p:normalViewPr>
  <p:slideViewPr>
    <p:cSldViewPr snapToGrid="0">
      <p:cViewPr varScale="1">
        <p:scale>
          <a:sx n="60" d="100"/>
          <a:sy n="60" d="100"/>
        </p:scale>
        <p:origin x="56" y="20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7" d="100"/>
          <a:sy n="107" d="100"/>
        </p:scale>
        <p:origin x="2784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4.fntdata"/><Relationship Id="rId63" Type="http://schemas.openxmlformats.org/officeDocument/2006/relationships/font" Target="fonts/font12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61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6D1C5-1084-402D-85B0-DF3E2A452BD1}" type="datetimeFigureOut">
              <a:rPr lang="ko-KR" altLang="en-US" smtClean="0"/>
              <a:pPr/>
              <a:t>2016-12-18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E1212-64BF-4FF0-B55D-1796F631728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327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1411E2-7637-42C8-8B47-ACDEF4E701D2}" type="datetimeFigureOut">
              <a:rPr lang="en-US" smtClean="0"/>
              <a:pPr/>
              <a:t>12/18/2016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5F7B1-A22B-4383-89B4-FA12AEED28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36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59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768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25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353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8950" y="2192642"/>
            <a:ext cx="10240453" cy="914096"/>
          </a:xfrm>
        </p:spPr>
        <p:txBody>
          <a:bodyPr anchor="b" anchorCtr="0"/>
          <a:lstStyle>
            <a:lvl1pPr>
              <a:defRPr sz="6600" spc="-15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78950" y="3425825"/>
            <a:ext cx="10240453" cy="49859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pc="-70" baseline="0">
                <a:solidFill>
                  <a:schemeClr val="tx2">
                    <a:lumMod val="40000"/>
                    <a:lumOff val="60000"/>
                    <a:alpha val="99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452" name="Rectangle 451"/>
          <p:cNvSpPr/>
          <p:nvPr/>
        </p:nvSpPr>
        <p:spPr bwMode="auto">
          <a:xfrm>
            <a:off x="9850545" y="-160540"/>
            <a:ext cx="1829276" cy="1828800"/>
          </a:xfrm>
          <a:prstGeom prst="rect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3" name="Rectangle 452"/>
          <p:cNvSpPr/>
          <p:nvPr/>
        </p:nvSpPr>
        <p:spPr bwMode="auto">
          <a:xfrm>
            <a:off x="9264932" y="1298576"/>
            <a:ext cx="1171221" cy="1170916"/>
          </a:xfrm>
          <a:prstGeom prst="rect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4" name="Rectangle 453"/>
          <p:cNvSpPr/>
          <p:nvPr/>
        </p:nvSpPr>
        <p:spPr bwMode="auto">
          <a:xfrm>
            <a:off x="9264934" y="-160540"/>
            <a:ext cx="875237" cy="875010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5" name="Rectangle 454"/>
          <p:cNvSpPr/>
          <p:nvPr/>
        </p:nvSpPr>
        <p:spPr bwMode="auto">
          <a:xfrm>
            <a:off x="8221248" y="1423060"/>
            <a:ext cx="665605" cy="665432"/>
          </a:xfrm>
          <a:prstGeom prst="rect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6" name="Rectangle 455"/>
          <p:cNvSpPr/>
          <p:nvPr/>
        </p:nvSpPr>
        <p:spPr bwMode="auto">
          <a:xfrm>
            <a:off x="9264932" y="5753556"/>
            <a:ext cx="1171221" cy="1170916"/>
          </a:xfrm>
          <a:prstGeom prst="rect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7" name="Rectangle 456"/>
          <p:cNvSpPr/>
          <p:nvPr/>
        </p:nvSpPr>
        <p:spPr bwMode="auto">
          <a:xfrm>
            <a:off x="10530565" y="5081417"/>
            <a:ext cx="774113" cy="773912"/>
          </a:xfrm>
          <a:prstGeom prst="rect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8" name="Rectangle 457"/>
          <p:cNvSpPr/>
          <p:nvPr/>
        </p:nvSpPr>
        <p:spPr bwMode="auto">
          <a:xfrm>
            <a:off x="11219403" y="5610291"/>
            <a:ext cx="316795" cy="316712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9" name="Rectangle 458"/>
          <p:cNvSpPr/>
          <p:nvPr/>
        </p:nvSpPr>
        <p:spPr bwMode="auto">
          <a:xfrm>
            <a:off x="10625650" y="6339014"/>
            <a:ext cx="2361901" cy="2361286"/>
          </a:xfrm>
          <a:prstGeom prst="rect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0" name="Rectangle 459"/>
          <p:cNvSpPr/>
          <p:nvPr/>
        </p:nvSpPr>
        <p:spPr bwMode="auto">
          <a:xfrm>
            <a:off x="682124" y="442110"/>
            <a:ext cx="1255901" cy="1255574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1" name="Rectangle 460"/>
          <p:cNvSpPr/>
          <p:nvPr/>
        </p:nvSpPr>
        <p:spPr bwMode="auto">
          <a:xfrm>
            <a:off x="1866929" y="-160540"/>
            <a:ext cx="513324" cy="513190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2" name="Rectangle 461"/>
          <p:cNvSpPr/>
          <p:nvPr/>
        </p:nvSpPr>
        <p:spPr bwMode="auto">
          <a:xfrm>
            <a:off x="11752928" y="1234418"/>
            <a:ext cx="244537" cy="244474"/>
          </a:xfrm>
          <a:prstGeom prst="rect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3" name="Rectangle 462"/>
          <p:cNvSpPr/>
          <p:nvPr/>
        </p:nvSpPr>
        <p:spPr bwMode="auto">
          <a:xfrm>
            <a:off x="5826072" y="1918422"/>
            <a:ext cx="875237" cy="875010"/>
          </a:xfrm>
          <a:prstGeom prst="rect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4" name="Rectangle 463"/>
          <p:cNvSpPr/>
          <p:nvPr/>
        </p:nvSpPr>
        <p:spPr bwMode="auto">
          <a:xfrm>
            <a:off x="4974748" y="5410281"/>
            <a:ext cx="603561" cy="603404"/>
          </a:xfrm>
          <a:prstGeom prst="rect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5" name="Rectangle 464"/>
          <p:cNvSpPr/>
          <p:nvPr/>
        </p:nvSpPr>
        <p:spPr bwMode="auto">
          <a:xfrm>
            <a:off x="5630899" y="4681875"/>
            <a:ext cx="1030376" cy="1030108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05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ages-na.ssl-images-amazon.com/images/I/51QdeoEujBL._SX258_BO1,204,203,200_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608" y="2808567"/>
            <a:ext cx="2726916" cy="340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744341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656253" y="1686722"/>
            <a:ext cx="8403772" cy="2243691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altLang="ko-KR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br>
              <a:rPr lang="en-US" altLang="ko-KR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5400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9211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248" y="2971952"/>
            <a:ext cx="11151917" cy="914096"/>
          </a:xfrm>
        </p:spPr>
        <p:txBody>
          <a:bodyPr anchor="ctr" anchorCtr="0"/>
          <a:lstStyle>
            <a:lvl1pPr>
              <a:defRPr sz="6600" spc="-30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Oval 2"/>
          <p:cNvSpPr/>
          <p:nvPr/>
        </p:nvSpPr>
        <p:spPr bwMode="auto">
          <a:xfrm>
            <a:off x="10205079" y="-383422"/>
            <a:ext cx="1829276" cy="1828800"/>
          </a:xfrm>
          <a:prstGeom prst="ellipse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9619468" y="1075694"/>
            <a:ext cx="1171221" cy="1170916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9619468" y="-383422"/>
            <a:ext cx="875237" cy="875010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8575783" y="1200178"/>
            <a:ext cx="665605" cy="665432"/>
          </a:xfrm>
          <a:prstGeom prst="ellipse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9492687" y="5499901"/>
            <a:ext cx="1171221" cy="1170916"/>
          </a:xfrm>
          <a:prstGeom prst="ellipse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0758320" y="4827762"/>
            <a:ext cx="774113" cy="773912"/>
          </a:xfrm>
          <a:prstGeom prst="ellipse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1447157" y="5356636"/>
            <a:ext cx="316795" cy="316712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0853404" y="6085359"/>
            <a:ext cx="2361901" cy="2361286"/>
          </a:xfrm>
          <a:prstGeom prst="ellipse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1503860" y="1115602"/>
            <a:ext cx="1255901" cy="1255574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2688663" y="512952"/>
            <a:ext cx="513324" cy="513190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2107464" y="1011536"/>
            <a:ext cx="244537" cy="244474"/>
          </a:xfrm>
          <a:prstGeom prst="ellipse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11159118" y="1879032"/>
            <a:ext cx="875237" cy="875010"/>
          </a:xfrm>
          <a:prstGeom prst="ellipse">
            <a:avLst/>
          </a:prstGeom>
          <a:noFill/>
          <a:ln w="9525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4974748" y="5410281"/>
            <a:ext cx="603561" cy="603404"/>
          </a:xfrm>
          <a:prstGeom prst="ellipse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5630899" y="4681875"/>
            <a:ext cx="1030376" cy="1030108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93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, Video etc. &quot;special&quot; slide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ardrop 7"/>
          <p:cNvSpPr/>
          <p:nvPr/>
        </p:nvSpPr>
        <p:spPr bwMode="auto">
          <a:xfrm>
            <a:off x="9850545" y="-160540"/>
            <a:ext cx="1829276" cy="1828800"/>
          </a:xfrm>
          <a:prstGeom prst="teardrop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ardrop 8"/>
          <p:cNvSpPr/>
          <p:nvPr/>
        </p:nvSpPr>
        <p:spPr bwMode="auto">
          <a:xfrm>
            <a:off x="9264932" y="1298576"/>
            <a:ext cx="1171221" cy="1170916"/>
          </a:xfrm>
          <a:prstGeom prst="teardrop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ardrop 9"/>
          <p:cNvSpPr/>
          <p:nvPr/>
        </p:nvSpPr>
        <p:spPr bwMode="auto">
          <a:xfrm>
            <a:off x="9264934" y="-160540"/>
            <a:ext cx="875237" cy="875010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ardrop 10"/>
          <p:cNvSpPr/>
          <p:nvPr/>
        </p:nvSpPr>
        <p:spPr bwMode="auto">
          <a:xfrm>
            <a:off x="8221248" y="1423060"/>
            <a:ext cx="665605" cy="665432"/>
          </a:xfrm>
          <a:prstGeom prst="teardrop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ardrop 11"/>
          <p:cNvSpPr/>
          <p:nvPr/>
        </p:nvSpPr>
        <p:spPr bwMode="auto">
          <a:xfrm>
            <a:off x="9264932" y="5753556"/>
            <a:ext cx="1171221" cy="1170916"/>
          </a:xfrm>
          <a:prstGeom prst="teardrop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ardrop 12"/>
          <p:cNvSpPr/>
          <p:nvPr/>
        </p:nvSpPr>
        <p:spPr bwMode="auto">
          <a:xfrm>
            <a:off x="10530565" y="5081417"/>
            <a:ext cx="774113" cy="773912"/>
          </a:xfrm>
          <a:prstGeom prst="teardrop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ardrop 13"/>
          <p:cNvSpPr/>
          <p:nvPr/>
        </p:nvSpPr>
        <p:spPr bwMode="auto">
          <a:xfrm>
            <a:off x="11219403" y="5610291"/>
            <a:ext cx="316795" cy="316712"/>
          </a:xfrm>
          <a:prstGeom prst="teardrop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ardrop 14"/>
          <p:cNvSpPr/>
          <p:nvPr/>
        </p:nvSpPr>
        <p:spPr bwMode="auto">
          <a:xfrm>
            <a:off x="10625650" y="6339014"/>
            <a:ext cx="2361901" cy="2361286"/>
          </a:xfrm>
          <a:prstGeom prst="teardrop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ardrop 15"/>
          <p:cNvSpPr/>
          <p:nvPr/>
        </p:nvSpPr>
        <p:spPr bwMode="auto">
          <a:xfrm>
            <a:off x="682124" y="442110"/>
            <a:ext cx="1255901" cy="1255574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ardrop 16"/>
          <p:cNvSpPr/>
          <p:nvPr/>
        </p:nvSpPr>
        <p:spPr bwMode="auto">
          <a:xfrm>
            <a:off x="1866929" y="-160540"/>
            <a:ext cx="513324" cy="513190"/>
          </a:xfrm>
          <a:prstGeom prst="teardrop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ardrop 17"/>
          <p:cNvSpPr/>
          <p:nvPr/>
        </p:nvSpPr>
        <p:spPr bwMode="auto">
          <a:xfrm>
            <a:off x="11752928" y="1234418"/>
            <a:ext cx="244537" cy="244474"/>
          </a:xfrm>
          <a:prstGeom prst="teardrop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ardrop 18"/>
          <p:cNvSpPr/>
          <p:nvPr/>
        </p:nvSpPr>
        <p:spPr bwMode="auto">
          <a:xfrm>
            <a:off x="5826072" y="1918422"/>
            <a:ext cx="875237" cy="875010"/>
          </a:xfrm>
          <a:prstGeom prst="teardrop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ardrop 19"/>
          <p:cNvSpPr/>
          <p:nvPr/>
        </p:nvSpPr>
        <p:spPr bwMode="auto">
          <a:xfrm>
            <a:off x="4974748" y="5410281"/>
            <a:ext cx="603561" cy="603404"/>
          </a:xfrm>
          <a:prstGeom prst="teardrop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ardrop 20"/>
          <p:cNvSpPr/>
          <p:nvPr/>
        </p:nvSpPr>
        <p:spPr bwMode="auto">
          <a:xfrm>
            <a:off x="5630899" y="4681875"/>
            <a:ext cx="1030376" cy="1030108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3392" y="4343402"/>
            <a:ext cx="1024045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00" kern="1200" spc="-70" baseline="0" dirty="0">
                <a:gradFill>
                  <a:gsLst>
                    <a:gs pos="2083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76567" y="2739678"/>
            <a:ext cx="10245219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lang="en-US" sz="9600" b="0" kern="1200" cap="none" spc="-400" baseline="0" dirty="0" smtClean="0">
                <a:ln w="3175"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72599" y="1447800"/>
            <a:ext cx="10240453" cy="914096"/>
          </a:xfrm>
        </p:spPr>
        <p:txBody>
          <a:bodyPr wrap="square" anchor="ctr">
            <a:noAutofit/>
          </a:bodyPr>
          <a:lstStyle>
            <a:lvl1pPr marL="0" indent="0">
              <a:buNone/>
              <a:defRPr sz="6600" spc="-15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989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  <a:prstGeom prst="rect">
            <a:avLst/>
          </a:prstGeom>
        </p:spPr>
        <p:txBody>
          <a:bodyPr/>
          <a:lstStyle>
            <a:lvl1pPr marL="284163" indent="-284163">
              <a:buFont typeface="Wingdings" pitchFamily="2" charset="2"/>
              <a:buChar char=""/>
              <a:defRPr sz="2800">
                <a:latin typeface="+mn-lt"/>
              </a:defRPr>
            </a:lvl1pPr>
            <a:lvl2pPr marL="517525" indent="-233363">
              <a:buFont typeface="Wingdings" pitchFamily="2" charset="2"/>
              <a:buChar char=""/>
              <a:defRPr>
                <a:latin typeface="+mn-lt"/>
              </a:defRPr>
            </a:lvl2pPr>
            <a:lvl3pPr marL="741363" indent="-223838">
              <a:buFont typeface="Wingdings" pitchFamily="2" charset="2"/>
              <a:buChar char=""/>
              <a:tabLst/>
              <a:defRPr>
                <a:latin typeface="+mn-lt"/>
              </a:defRPr>
            </a:lvl3pPr>
            <a:lvl4pPr marL="914400" indent="-173038">
              <a:buFont typeface="Wingdings" pitchFamily="2" charset="2"/>
              <a:buChar char=""/>
              <a:defRPr>
                <a:latin typeface="+mn-lt"/>
              </a:defRPr>
            </a:lvl4pPr>
            <a:lvl5pPr marL="1087438" indent="-173038">
              <a:buFont typeface="Wingdings" pitchFamily="2" charset="2"/>
              <a:buChar char=""/>
              <a:tabLst/>
              <a:defRPr>
                <a:latin typeface="+mn-lt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87989" y="6576490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49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76490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87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757453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57453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535359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535359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982631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982631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2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26" name="직선 연결선 25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4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142923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42923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3368101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3368101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6142923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142923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3368101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3368101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2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28" name="직선 연결선 27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40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757453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57453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535359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535359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982631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982631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757453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757453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7535359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7535359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1982631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1982631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31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32" name="직선 연결선 31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33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71004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38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0836" y="1447800"/>
            <a:ext cx="11155093" cy="518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3797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7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722" r:id="rId10"/>
  </p:sldLayoutIdLst>
  <p:transition>
    <p:fade/>
  </p:transition>
  <p:hf hdr="0" ftr="0" dt="0"/>
  <p:txStyles>
    <p:titleStyle>
      <a:lvl1pPr algn="l" defTabSz="914363" rtl="0" eaLnBrk="1" latinLnBrk="1" hangingPunct="1">
        <a:lnSpc>
          <a:spcPct val="90000"/>
        </a:lnSpc>
        <a:spcBef>
          <a:spcPct val="0"/>
        </a:spcBef>
        <a:buNone/>
        <a:defRPr lang="en-US" sz="5400" b="0" kern="1200" cap="none" spc="-100" baseline="0" dirty="0" smtClean="0">
          <a:ln w="3175">
            <a:noFill/>
          </a:ln>
          <a:solidFill>
            <a:srgbClr val="F4DF1E">
              <a:alpha val="99000"/>
            </a:srgbClr>
          </a:solidFill>
          <a:effectLst/>
          <a:latin typeface="+mj-lt"/>
          <a:ea typeface="+mn-ea"/>
          <a:cs typeface="Arial" charset="0"/>
        </a:defRPr>
      </a:lvl1pPr>
    </p:titleStyle>
    <p:bodyStyle>
      <a:lvl1pPr marL="339725" marR="0" indent="-3397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800" kern="1200" spc="-7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1pPr>
      <a:lvl2pPr marL="573088" marR="0" indent="-233363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4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2pPr>
      <a:lvl3pPr marL="798513" marR="0" indent="-2254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798513" algn="l"/>
        </a:tabLst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3pPr>
      <a:lvl4pPr marL="1030288" marR="0" indent="-23177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4pPr>
      <a:lvl5pPr marL="1255713" marR="0" indent="-2254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1255713" algn="l"/>
        </a:tabLst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0.png"/><Relationship Id="rId4" Type="http://schemas.openxmlformats.org/officeDocument/2006/relationships/image" Target="../media/image40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4620/2009fa/lectures/01subdivision.pdf" TargetMode="External"/><Relationship Id="rId2" Type="http://schemas.openxmlformats.org/officeDocument/2006/relationships/hyperlink" Target="https://en.wikipedia.org/wiki/Subdivision_surface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cs.virginia.edu/~gfx/Courses/2010/IntroGraphics/Lectures/20-SubdivisionSurfaces.pdf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/index.php?title=Bi-cubic_uniform_B-spline&amp;action=edit&amp;redlink=1" TargetMode="External"/><Relationship Id="rId2" Type="http://schemas.openxmlformats.org/officeDocument/2006/relationships/hyperlink" Target="https://en.wikipedia.org/wiki/Catmull%E2%80%93Clark_subdivision_surface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n.wikipedia.org/wiki/Box_spline" TargetMode="External"/><Relationship Id="rId5" Type="http://schemas.openxmlformats.org/officeDocument/2006/relationships/hyperlink" Target="https://en.wikipedia.org/wiki/Loop_subdivision_surface" TargetMode="External"/><Relationship Id="rId4" Type="http://schemas.openxmlformats.org/officeDocument/2006/relationships/hyperlink" Target="https://en.wikipedia.org/wiki/Parametric_continuity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253" y="988079"/>
            <a:ext cx="8626448" cy="1301895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Physically Based Rendering</a:t>
            </a:r>
            <a:br>
              <a:rPr lang="en-US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sz="4000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From Theory to Implementation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4954" y="2816607"/>
            <a:ext cx="9144000" cy="3399258"/>
          </a:xfrm>
        </p:spPr>
        <p:txBody>
          <a:bodyPr/>
          <a:lstStyle/>
          <a:p>
            <a:pPr algn="l"/>
            <a:r>
              <a:rPr lang="en-US" altLang="ko-KR" b="1" dirty="0"/>
              <a:t>Chapter 3 </a:t>
            </a:r>
            <a:r>
              <a:rPr lang="ko-KR" altLang="en-US" b="1" dirty="0"/>
              <a:t>모양 </a:t>
            </a:r>
            <a:endParaRPr lang="en-US" altLang="ko-KR" b="1" dirty="0"/>
          </a:p>
          <a:p>
            <a:pPr algn="l"/>
            <a:endParaRPr lang="en-US" altLang="ko-KR" b="1" dirty="0"/>
          </a:p>
          <a:p>
            <a:pPr algn="l"/>
            <a:r>
              <a:rPr lang="en-US" altLang="ko-KR" dirty="0"/>
              <a:t>	3.7 </a:t>
            </a:r>
            <a:r>
              <a:rPr lang="ko-KR" altLang="en-US" dirty="0"/>
              <a:t>세분 표면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337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en-US" altLang="ko-KR" sz="4400" dirty="0"/>
              <a:t>loop vs </a:t>
            </a:r>
            <a:r>
              <a:rPr lang="en-US" altLang="ko-KR" sz="4400" dirty="0" err="1"/>
              <a:t>Catmull</a:t>
            </a:r>
            <a:r>
              <a:rPr lang="en-US" altLang="ko-KR" sz="4400" dirty="0"/>
              <a:t>-Clark</a:t>
            </a:r>
            <a:endParaRPr lang="ko-KR" altLang="en-US" sz="4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53" y="1666130"/>
            <a:ext cx="5851947" cy="43948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15680"/>
            <a:ext cx="5810030" cy="439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7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1218795"/>
          </a:xfrm>
        </p:spPr>
        <p:txBody>
          <a:bodyPr/>
          <a:lstStyle/>
          <a:p>
            <a:r>
              <a:rPr lang="ko-KR" altLang="en-US" sz="4400" dirty="0"/>
              <a:t>루프</a:t>
            </a:r>
            <a:r>
              <a:rPr lang="en-US" altLang="ko-KR" sz="4400" dirty="0"/>
              <a:t>(Loop) </a:t>
            </a:r>
            <a:r>
              <a:rPr lang="ko-KR" altLang="en-US" sz="4400" dirty="0"/>
              <a:t>세분화를 위한 기본 세분화 과정</a:t>
            </a:r>
            <a:br>
              <a:rPr lang="en-US" altLang="ko-KR" sz="4400" dirty="0"/>
            </a:br>
            <a:endParaRPr lang="ko-KR" altLang="en-US" sz="4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702" y="1447801"/>
            <a:ext cx="7372350" cy="2971800"/>
          </a:xfrm>
          <a:prstGeom prst="rect">
            <a:avLst/>
          </a:prstGeom>
        </p:spPr>
      </p:pic>
      <p:sp>
        <p:nvSpPr>
          <p:cNvPr id="7" name="내용 개체 틀 2"/>
          <p:cNvSpPr>
            <a:spLocks noGrp="1"/>
          </p:cNvSpPr>
          <p:nvPr>
            <p:ph type="body" sz="quarter" idx="10"/>
          </p:nvPr>
        </p:nvSpPr>
        <p:spPr>
          <a:xfrm>
            <a:off x="1167834" y="4553323"/>
            <a:ext cx="11151917" cy="4944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[</a:t>
            </a:r>
            <a:r>
              <a:rPr lang="ko-KR" altLang="en-US" sz="2400" dirty="0"/>
              <a:t>왼쪽</a:t>
            </a:r>
            <a:r>
              <a:rPr lang="en-US" altLang="ko-KR" sz="2400" dirty="0"/>
              <a:t>] </a:t>
            </a:r>
            <a:r>
              <a:rPr lang="ko-KR" altLang="en-US" sz="2400" dirty="0"/>
              <a:t>세분화 전 제어 메시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[</a:t>
            </a:r>
            <a:r>
              <a:rPr lang="ko-KR" altLang="en-US" sz="2400" dirty="0"/>
              <a:t>오른쪽</a:t>
            </a:r>
            <a:r>
              <a:rPr lang="en-US" altLang="ko-KR" sz="2400" dirty="0"/>
              <a:t>] </a:t>
            </a:r>
            <a:r>
              <a:rPr lang="ko-KR" altLang="en-US" sz="2400" dirty="0"/>
              <a:t>세분화 단계 후 새 메시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b="1" dirty="0"/>
              <a:t>각 변이 나뉘고 새 정점을 새 변으로 이어주므로 </a:t>
            </a:r>
            <a:r>
              <a:rPr lang="en-US" altLang="ko-KR" sz="2400" b="1" dirty="0"/>
              <a:t>4</a:t>
            </a:r>
            <a:r>
              <a:rPr lang="ko-KR" altLang="en-US" sz="2400" b="1" dirty="0"/>
              <a:t>개의 면으로 나눠진다</a:t>
            </a:r>
            <a:r>
              <a:rPr lang="en-US" altLang="ko-KR" sz="2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103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1218795"/>
          </a:xfrm>
        </p:spPr>
        <p:txBody>
          <a:bodyPr/>
          <a:lstStyle/>
          <a:p>
            <a:r>
              <a:rPr lang="ko-KR" altLang="en-US" sz="4400" b="1" dirty="0"/>
              <a:t>메시 표현 자료구조</a:t>
            </a:r>
            <a:br>
              <a:rPr lang="en-US" altLang="ko-KR" sz="4400" b="1" dirty="0"/>
            </a:br>
            <a:endParaRPr lang="ko-KR" altLang="en-US" sz="44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519248" y="2349795"/>
            <a:ext cx="11151917" cy="40425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정점 </a:t>
            </a:r>
            <a:r>
              <a:rPr lang="en-US" altLang="ko-KR" dirty="0"/>
              <a:t>: </a:t>
            </a:r>
            <a:r>
              <a:rPr lang="en-US" altLang="ko-KR" dirty="0" err="1"/>
              <a:t>SDVertex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면 </a:t>
            </a:r>
            <a:r>
              <a:rPr lang="en-US" altLang="ko-KR" dirty="0"/>
              <a:t>: </a:t>
            </a:r>
            <a:r>
              <a:rPr lang="en-US" altLang="ko-KR" dirty="0" err="1"/>
              <a:t>SDFace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변 </a:t>
            </a:r>
            <a:r>
              <a:rPr lang="en-US" altLang="ko-KR" dirty="0"/>
              <a:t>: </a:t>
            </a:r>
            <a:r>
              <a:rPr lang="en-US" altLang="ko-KR" dirty="0" err="1"/>
              <a:t>SDEdge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48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en-US" altLang="ko-KR" sz="4400" b="1" dirty="0"/>
              <a:t>Vertex</a:t>
            </a:r>
            <a:endParaRPr lang="ko-KR" altLang="en-US" sz="4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605" y="2221985"/>
            <a:ext cx="6734175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5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정규 </a:t>
            </a:r>
            <a:r>
              <a:rPr lang="en-US" altLang="ko-KR" sz="4400" dirty="0"/>
              <a:t>vs </a:t>
            </a:r>
            <a:r>
              <a:rPr lang="ko-KR" altLang="en-US" sz="4400" dirty="0"/>
              <a:t>비정규 정점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712" y="1543050"/>
            <a:ext cx="612457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8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1218795"/>
          </a:xfrm>
        </p:spPr>
        <p:txBody>
          <a:bodyPr/>
          <a:lstStyle/>
          <a:p>
            <a:r>
              <a:rPr lang="ko-KR" altLang="en-US" sz="4400" b="1" dirty="0"/>
              <a:t>정점 특성</a:t>
            </a:r>
            <a:br>
              <a:rPr lang="en-US" altLang="ko-KR" sz="4400" b="1" dirty="0"/>
            </a:br>
            <a:endParaRPr lang="ko-KR" altLang="en-US" sz="44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en-US" altLang="ko-KR" dirty="0"/>
              <a:t>! </a:t>
            </a:r>
            <a:r>
              <a:rPr lang="ko-KR" altLang="en-US" dirty="0"/>
              <a:t>내부 정점은 </a:t>
            </a:r>
            <a:r>
              <a:rPr lang="en-US" altLang="ko-KR" dirty="0"/>
              <a:t>6</a:t>
            </a:r>
            <a:r>
              <a:rPr lang="ko-KR" altLang="en-US" dirty="0"/>
              <a:t>개의 면과 닿아 있고 </a:t>
            </a:r>
            <a:r>
              <a:rPr lang="en-US" altLang="ko-KR" dirty="0"/>
              <a:t>6</a:t>
            </a:r>
            <a:r>
              <a:rPr lang="ko-KR" altLang="en-US" dirty="0"/>
              <a:t>개의 이웃 정점과 연결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!</a:t>
            </a:r>
            <a:r>
              <a:rPr lang="ko-KR" altLang="en-US" dirty="0"/>
              <a:t> </a:t>
            </a:r>
            <a:r>
              <a:rPr lang="ko-KR" altLang="en-US" b="1" dirty="0"/>
              <a:t>정점의 차수 </a:t>
            </a:r>
            <a:r>
              <a:rPr lang="en-US" altLang="ko-KR" dirty="0"/>
              <a:t>: </a:t>
            </a:r>
            <a:r>
              <a:rPr lang="ko-KR" altLang="en-US" dirty="0"/>
              <a:t>정점에 직접 연결되 정점의 개수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! </a:t>
            </a:r>
            <a:r>
              <a:rPr lang="ko-KR" altLang="en-US" b="1" dirty="0"/>
              <a:t>정규 정점 </a:t>
            </a:r>
            <a:r>
              <a:rPr lang="en-US" altLang="ko-KR" b="1" dirty="0"/>
              <a:t>(regular) </a:t>
            </a:r>
            <a:r>
              <a:rPr lang="en-US" altLang="ko-KR" dirty="0"/>
              <a:t>: </a:t>
            </a:r>
            <a:r>
              <a:rPr lang="ko-KR" altLang="en-US" dirty="0"/>
              <a:t>내부</a:t>
            </a:r>
            <a:r>
              <a:rPr lang="en-US" altLang="ko-KR" dirty="0"/>
              <a:t> </a:t>
            </a:r>
            <a:r>
              <a:rPr lang="ko-KR" altLang="en-US" dirty="0"/>
              <a:t>차수 </a:t>
            </a:r>
            <a:r>
              <a:rPr lang="en-US" altLang="ko-KR" dirty="0"/>
              <a:t>6, </a:t>
            </a:r>
            <a:r>
              <a:rPr lang="ko-KR" altLang="en-US" dirty="0"/>
              <a:t>경계 차수 </a:t>
            </a:r>
            <a:r>
              <a:rPr lang="en-US" altLang="ko-KR" dirty="0"/>
              <a:t>4</a:t>
            </a:r>
          </a:p>
          <a:p>
            <a:pPr marL="0" indent="0">
              <a:buNone/>
            </a:pPr>
            <a:r>
              <a:rPr lang="en-US" altLang="ko-KR" dirty="0"/>
              <a:t>! </a:t>
            </a:r>
            <a:r>
              <a:rPr lang="ko-KR" altLang="en-US" b="1" dirty="0"/>
              <a:t>특이 정점 </a:t>
            </a:r>
            <a:r>
              <a:rPr lang="en-US" altLang="ko-KR" b="1" dirty="0"/>
              <a:t>(extraordinary)</a:t>
            </a:r>
            <a:r>
              <a:rPr lang="en-US" altLang="ko-KR" dirty="0"/>
              <a:t> : </a:t>
            </a:r>
            <a:r>
              <a:rPr lang="ko-KR" altLang="en-US" dirty="0"/>
              <a:t>정규 정점이 아닌 경우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! </a:t>
            </a:r>
            <a:r>
              <a:rPr lang="ko-KR" altLang="en-US" b="1" dirty="0"/>
              <a:t>경계 </a:t>
            </a:r>
            <a:r>
              <a:rPr lang="en-US" altLang="ko-KR" b="1" dirty="0"/>
              <a:t>(boundary) </a:t>
            </a:r>
            <a:r>
              <a:rPr lang="en-US" altLang="ko-KR" dirty="0"/>
              <a:t>: </a:t>
            </a:r>
            <a:r>
              <a:rPr lang="ko-KR" altLang="en-US" dirty="0" err="1"/>
              <a:t>인접면</a:t>
            </a:r>
            <a:r>
              <a:rPr lang="ko-KR" altLang="en-US" dirty="0"/>
              <a:t> 순회</a:t>
            </a:r>
            <a:r>
              <a:rPr lang="en-US" altLang="ko-KR" dirty="0"/>
              <a:t> null </a:t>
            </a:r>
            <a:r>
              <a:rPr lang="ko-KR" altLang="en-US" dirty="0"/>
              <a:t>이 나오는 경우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01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en-US" altLang="ko-KR" sz="4400" dirty="0"/>
              <a:t>Face</a:t>
            </a:r>
            <a:endParaRPr lang="ko-KR" altLang="en-US" sz="4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5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36" y="1551234"/>
            <a:ext cx="722947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en-US" altLang="ko-KR" sz="4400" dirty="0"/>
              <a:t>Edge</a:t>
            </a:r>
            <a:endParaRPr lang="ko-KR" altLang="en-US" sz="4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5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88000"/>
            <a:ext cx="7848600" cy="28765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83769" y="5076497"/>
            <a:ext cx="4517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생성자에서 정점 포인터를 받아 내부 정렬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36169" y="5228897"/>
            <a:ext cx="4517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생성자에서 정점 포인터를 받아 내부 정렬</a:t>
            </a:r>
          </a:p>
        </p:txBody>
      </p:sp>
    </p:spTree>
    <p:extLst>
      <p:ext uri="{BB962C8B-B14F-4D97-AF65-F5344CB8AC3E}">
        <p14:creationId xmlns:p14="http://schemas.microsoft.com/office/powerpoint/2010/main" val="279841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코드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5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0845" y="1573377"/>
            <a:ext cx="833448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20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코드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5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19" y="1569008"/>
            <a:ext cx="4305300" cy="8096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019" y="2773470"/>
            <a:ext cx="504825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24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1218795"/>
          </a:xfrm>
        </p:spPr>
        <p:txBody>
          <a:bodyPr/>
          <a:lstStyle/>
          <a:p>
            <a:r>
              <a:rPr lang="ko-KR" altLang="en-US" sz="4400" b="1" dirty="0"/>
              <a:t>세분 표면</a:t>
            </a:r>
            <a:r>
              <a:rPr lang="en-US" altLang="ko-KR" sz="4400" b="1" dirty="0"/>
              <a:t> [Subdivision surface]</a:t>
            </a:r>
            <a:br>
              <a:rPr lang="en-US" altLang="ko-KR" sz="4400" b="1" dirty="0"/>
            </a:br>
            <a:endParaRPr lang="en-US" altLang="ko-KR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8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특정 메시의 세분 표면은 반복적으로 메시의 면을 더 작은 면으로 세분화하는 것으로 정의된다</a:t>
            </a:r>
            <a:r>
              <a:rPr lang="en-US" altLang="ko-KR" dirty="0"/>
              <a:t>. </a:t>
            </a:r>
            <a:r>
              <a:rPr lang="ko-KR" altLang="en-US" dirty="0"/>
              <a:t>세분화를 수행하여 오브젝트에 세부 정보를 추가하거나 부드럽게 할 수 있다</a:t>
            </a:r>
            <a:r>
              <a:rPr lang="en-US" altLang="ko-KR" dirty="0"/>
              <a:t>..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738" y="3429000"/>
            <a:ext cx="963930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6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코드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5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81" y="1692921"/>
            <a:ext cx="4857750" cy="12477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989" y="2682125"/>
            <a:ext cx="4935020" cy="337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96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코드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5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36" y="1534556"/>
            <a:ext cx="4133850" cy="9239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874" y="621718"/>
            <a:ext cx="5857875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코드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5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47" y="1821043"/>
            <a:ext cx="4124325" cy="11715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580" y="1821043"/>
            <a:ext cx="51720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40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세분화 </a:t>
            </a:r>
            <a:r>
              <a:rPr lang="en-US" altLang="ko-KR" sz="4400" dirty="0"/>
              <a:t>: </a:t>
            </a:r>
            <a:r>
              <a:rPr lang="en-US" altLang="ko-KR" sz="4400" b="1" dirty="0"/>
              <a:t>Refinement</a:t>
            </a:r>
            <a:endParaRPr lang="ko-KR" altLang="en-US" sz="44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ko-KR" altLang="en-US" dirty="0"/>
              <a:t>삼각형을 </a:t>
            </a:r>
            <a:r>
              <a:rPr lang="en-US" altLang="ko-KR" dirty="0"/>
              <a:t>4</a:t>
            </a:r>
            <a:r>
              <a:rPr lang="ko-KR" altLang="en-US" dirty="0"/>
              <a:t>개이 서브삼각형으로 나눈다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ko-KR" altLang="en-US" dirty="0"/>
              <a:t>각 변을 나누고 새 정점으로 연결한다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68" y="2626697"/>
            <a:ext cx="8697181" cy="364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2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1218795"/>
          </a:xfrm>
        </p:spPr>
        <p:txBody>
          <a:bodyPr/>
          <a:lstStyle/>
          <a:p>
            <a:r>
              <a:rPr lang="ko-KR" altLang="en-US" sz="4400" dirty="0"/>
              <a:t>세분화 </a:t>
            </a:r>
            <a:r>
              <a:rPr lang="en-US" altLang="ko-KR" sz="4400" dirty="0"/>
              <a:t>: </a:t>
            </a:r>
            <a:r>
              <a:rPr lang="en-US" altLang="ko-KR" sz="4400" b="1" dirty="0"/>
              <a:t>Smoothing</a:t>
            </a:r>
            <a:br>
              <a:rPr lang="en-US" altLang="ko-KR" sz="4400" b="1" dirty="0"/>
            </a:br>
            <a:endParaRPr lang="ko-KR" altLang="en-US" sz="44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기존 정점 </a:t>
            </a:r>
            <a:r>
              <a:rPr lang="en-US" altLang="ko-KR" dirty="0"/>
              <a:t>: </a:t>
            </a:r>
            <a:r>
              <a:rPr lang="ko-KR" altLang="en-US" dirty="0"/>
              <a:t>가중치에 따른 새 위치 지정</a:t>
            </a:r>
            <a:r>
              <a:rPr lang="en-US" altLang="ko-KR" dirty="0"/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833" y="2232734"/>
            <a:ext cx="9114463" cy="395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8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1218795"/>
          </a:xfrm>
        </p:spPr>
        <p:txBody>
          <a:bodyPr/>
          <a:lstStyle/>
          <a:p>
            <a:r>
              <a:rPr lang="ko-KR" altLang="en-US" sz="4400" dirty="0"/>
              <a:t>삼각형 면의 기본 세분화</a:t>
            </a:r>
            <a:br>
              <a:rPr lang="en-US" altLang="ko-KR" sz="4400" dirty="0"/>
            </a:br>
            <a:endParaRPr lang="ko-KR" altLang="en-US" sz="4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15" y="1447801"/>
            <a:ext cx="8002676" cy="30614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13025" y="4337929"/>
            <a:ext cx="85643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! 4</a:t>
            </a:r>
            <a:r>
              <a:rPr lang="ko-KR" altLang="en-US" dirty="0">
                <a:solidFill>
                  <a:schemeClr val="bg1"/>
                </a:solidFill>
              </a:rPr>
              <a:t>개의 자식 면이 생성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! </a:t>
            </a:r>
            <a:r>
              <a:rPr lang="en-US" altLang="ko-KR" dirty="0" err="1">
                <a:solidFill>
                  <a:schemeClr val="bg1"/>
                </a:solidFill>
              </a:rPr>
              <a:t>i</a:t>
            </a:r>
            <a:r>
              <a:rPr lang="ko-KR" altLang="en-US" dirty="0">
                <a:solidFill>
                  <a:schemeClr val="bg1"/>
                </a:solidFill>
              </a:rPr>
              <a:t>번째 정점에 이접한 면이 </a:t>
            </a:r>
            <a:r>
              <a:rPr lang="en-US" altLang="ko-KR" dirty="0" err="1">
                <a:solidFill>
                  <a:schemeClr val="bg1"/>
                </a:solidFill>
              </a:rPr>
              <a:t>i</a:t>
            </a:r>
            <a:r>
              <a:rPr lang="ko-KR" altLang="en-US" dirty="0">
                <a:solidFill>
                  <a:schemeClr val="bg1"/>
                </a:solidFill>
              </a:rPr>
              <a:t>번째 자식 면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! </a:t>
            </a:r>
            <a:r>
              <a:rPr lang="ko-KR" altLang="en-US" dirty="0">
                <a:solidFill>
                  <a:schemeClr val="bg1"/>
                </a:solidFill>
              </a:rPr>
              <a:t>중앙면은 </a:t>
            </a:r>
            <a:r>
              <a:rPr lang="en-US" altLang="ko-KR" dirty="0">
                <a:solidFill>
                  <a:schemeClr val="bg1"/>
                </a:solidFill>
              </a:rPr>
              <a:t>4</a:t>
            </a:r>
            <a:r>
              <a:rPr lang="ko-KR" altLang="en-US" dirty="0">
                <a:solidFill>
                  <a:schemeClr val="bg1"/>
                </a:solidFill>
              </a:rPr>
              <a:t>번째 면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! </a:t>
            </a:r>
            <a:r>
              <a:rPr lang="ko-KR" altLang="en-US" dirty="0">
                <a:solidFill>
                  <a:schemeClr val="bg1"/>
                </a:solidFill>
              </a:rPr>
              <a:t>세변의 정점은 계산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! </a:t>
            </a:r>
            <a:r>
              <a:rPr lang="en-US" altLang="ko-KR" dirty="0" err="1">
                <a:solidFill>
                  <a:schemeClr val="bg1"/>
                </a:solidFill>
              </a:rPr>
              <a:t>i</a:t>
            </a:r>
            <a:r>
              <a:rPr lang="ko-KR" altLang="en-US" dirty="0">
                <a:solidFill>
                  <a:schemeClr val="bg1"/>
                </a:solidFill>
              </a:rPr>
              <a:t>번째 변의 정점이 원본면의 </a:t>
            </a:r>
            <a:r>
              <a:rPr lang="en-US" altLang="ko-KR" dirty="0" err="1">
                <a:solidFill>
                  <a:schemeClr val="bg1"/>
                </a:solidFill>
              </a:rPr>
              <a:t>i</a:t>
            </a:r>
            <a:r>
              <a:rPr lang="ko-KR" altLang="en-US" dirty="0">
                <a:solidFill>
                  <a:schemeClr val="bg1"/>
                </a:solidFill>
              </a:rPr>
              <a:t>번째 변에 위치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60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코드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5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143" y="1535263"/>
            <a:ext cx="66613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9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코드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5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48" y="1347189"/>
            <a:ext cx="6553200" cy="27146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014" y="3315599"/>
            <a:ext cx="537210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6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코드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5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48" y="1153349"/>
            <a:ext cx="6724650" cy="29051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0" y="2924797"/>
            <a:ext cx="771525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6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1218795"/>
          </a:xfrm>
        </p:spPr>
        <p:txBody>
          <a:bodyPr/>
          <a:lstStyle/>
          <a:p>
            <a:r>
              <a:rPr lang="ko-KR" altLang="en-US" sz="4400" dirty="0"/>
              <a:t>내부 정점 위치 변경의 일반 적인 룰</a:t>
            </a:r>
            <a:br>
              <a:rPr lang="ko-KR" altLang="en-US" sz="4400" dirty="0"/>
            </a:br>
            <a:endParaRPr lang="ko-KR" altLang="en-US" sz="4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142" y="1254642"/>
            <a:ext cx="2787376" cy="25984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189901" y="3073919"/>
                <a:ext cx="2600712" cy="779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𝑘𝐵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ko-KR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𝐵𝑉𝑖</m:t>
                          </m:r>
                        </m:e>
                      </m:nary>
                    </m:oMath>
                  </m:oMathPara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901" y="3073919"/>
                <a:ext cx="2600712" cy="7791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7337" y="3976577"/>
            <a:ext cx="2795181" cy="228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15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어떻게 부드러운 곡선을 만들 것인가</a:t>
            </a:r>
            <a:r>
              <a:rPr lang="en-US" altLang="ko-KR" sz="4400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41487"/>
            <a:ext cx="10998393" cy="266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23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en-US" altLang="ko-KR" sz="4400" dirty="0"/>
              <a:t>B </a:t>
            </a:r>
            <a:r>
              <a:rPr lang="ko-KR" altLang="en-US" sz="4400" dirty="0"/>
              <a:t>계산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686" y="1796823"/>
            <a:ext cx="5263035" cy="28977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544" y="3245705"/>
            <a:ext cx="5251804" cy="121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1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경계</a:t>
            </a:r>
            <a:r>
              <a:rPr lang="en-US" altLang="ko-KR" sz="4400" dirty="0"/>
              <a:t> </a:t>
            </a:r>
            <a:r>
              <a:rPr lang="ko-KR" altLang="en-US" sz="4400" dirty="0"/>
              <a:t>정점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58705" y="2889784"/>
            <a:ext cx="283090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v’ = (1 – </a:t>
            </a:r>
            <a:r>
              <a:rPr lang="en-US" altLang="ko-KR" b="1" dirty="0" err="1">
                <a:solidFill>
                  <a:schemeClr val="bg1"/>
                </a:solidFill>
              </a:rPr>
              <a:t>2B</a:t>
            </a:r>
            <a:r>
              <a:rPr lang="en-US" altLang="ko-KR" b="1" dirty="0">
                <a:solidFill>
                  <a:schemeClr val="bg1"/>
                </a:solidFill>
              </a:rPr>
              <a:t>)v + </a:t>
            </a:r>
            <a:r>
              <a:rPr lang="en-US" altLang="ko-KR" b="1" dirty="0" err="1">
                <a:solidFill>
                  <a:schemeClr val="bg1"/>
                </a:solidFill>
              </a:rPr>
              <a:t>Bv1</a:t>
            </a:r>
            <a:r>
              <a:rPr lang="en-US" altLang="ko-KR" b="1" dirty="0">
                <a:solidFill>
                  <a:schemeClr val="bg1"/>
                </a:solidFill>
              </a:rPr>
              <a:t> + </a:t>
            </a:r>
            <a:r>
              <a:rPr lang="en-US" altLang="ko-KR" b="1" dirty="0" err="1">
                <a:solidFill>
                  <a:schemeClr val="bg1"/>
                </a:solidFill>
              </a:rPr>
              <a:t>Bv2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2174" y="1458852"/>
            <a:ext cx="90428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경계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가장자리</a:t>
            </a:r>
            <a:r>
              <a:rPr lang="en-US" altLang="ko-KR" dirty="0">
                <a:solidFill>
                  <a:schemeClr val="bg1"/>
                </a:solidFill>
              </a:rPr>
              <a:t>) </a:t>
            </a:r>
            <a:r>
              <a:rPr lang="ko-KR" altLang="en-US" dirty="0">
                <a:solidFill>
                  <a:schemeClr val="bg1"/>
                </a:solidFill>
              </a:rPr>
              <a:t>정점 대해서 새로운 정점의 위치는 두 이웃 가장자리에만 기반을 둔다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ko-KR" altLang="en-US" dirty="0">
                <a:solidFill>
                  <a:schemeClr val="bg1"/>
                </a:solidFill>
                <a:sym typeface="Wingdings" panose="05000000000000000000" pitchFamily="2" charset="2"/>
              </a:rPr>
              <a:t>정규 </a:t>
            </a:r>
            <a:r>
              <a:rPr lang="en-US" altLang="ko-KR" dirty="0">
                <a:solidFill>
                  <a:schemeClr val="bg1"/>
                </a:solidFill>
                <a:sym typeface="Wingdings" panose="05000000000000000000" pitchFamily="2" charset="2"/>
              </a:rPr>
              <a:t>/</a:t>
            </a:r>
            <a:r>
              <a:rPr lang="ko-KR" altLang="en-US" dirty="0">
                <a:solidFill>
                  <a:schemeClr val="bg1"/>
                </a:solidFill>
                <a:sym typeface="Wingdings" panose="05000000000000000000" pitchFamily="2" charset="2"/>
              </a:rPr>
              <a:t>특이 정점 모두 </a:t>
            </a:r>
            <a:r>
              <a:rPr lang="en-US" altLang="ko-KR" dirty="0">
                <a:solidFill>
                  <a:schemeClr val="bg1"/>
                </a:solidFill>
                <a:sym typeface="Wingdings" panose="05000000000000000000" pitchFamily="2" charset="2"/>
              </a:rPr>
              <a:t>1/8 </a:t>
            </a:r>
            <a:r>
              <a:rPr lang="ko-KR" altLang="en-US" dirty="0">
                <a:solidFill>
                  <a:schemeClr val="bg1"/>
                </a:solidFill>
                <a:sym typeface="Wingdings" panose="05000000000000000000" pitchFamily="2" charset="2"/>
              </a:rPr>
              <a:t>사용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20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코드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5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0" y="1447801"/>
            <a:ext cx="6724650" cy="29051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100" y="944654"/>
            <a:ext cx="5714900" cy="517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58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en-US" altLang="ko-KR" sz="4400" dirty="0"/>
              <a:t>odd | even</a:t>
            </a:r>
            <a:endParaRPr lang="ko-KR" altLang="en-US" sz="4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577" y="1369976"/>
            <a:ext cx="7344823" cy="459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5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1218795"/>
          </a:xfrm>
        </p:spPr>
        <p:txBody>
          <a:bodyPr/>
          <a:lstStyle/>
          <a:p>
            <a:r>
              <a:rPr lang="ko-KR" altLang="en-US" sz="4400" dirty="0"/>
              <a:t>변 분리를 위한 세분화 법칙</a:t>
            </a:r>
            <a:br>
              <a:rPr lang="en-US" altLang="ko-KR" sz="4400" dirty="0"/>
            </a:br>
            <a:endParaRPr lang="ko-KR" altLang="en-US" sz="44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왼쪽 </a:t>
            </a:r>
            <a:r>
              <a:rPr lang="en-US" altLang="ko-KR" dirty="0"/>
              <a:t>– </a:t>
            </a:r>
            <a:r>
              <a:rPr lang="ko-KR" altLang="en-US" dirty="0"/>
              <a:t>내부 정점 가중치</a:t>
            </a:r>
            <a:endParaRPr lang="en-US" altLang="ko-KR" dirty="0"/>
          </a:p>
          <a:p>
            <a:r>
              <a:rPr lang="ko-KR" altLang="en-US" dirty="0"/>
              <a:t>오른쪽 </a:t>
            </a:r>
            <a:r>
              <a:rPr lang="en-US" altLang="ko-KR" dirty="0"/>
              <a:t>– </a:t>
            </a:r>
            <a:r>
              <a:rPr lang="ko-KR" altLang="en-US" dirty="0"/>
              <a:t>경계 정점 가중치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560" y="2572732"/>
            <a:ext cx="2266950" cy="3457575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6458973" y="2454941"/>
            <a:ext cx="2266950" cy="3519524"/>
            <a:chOff x="6458973" y="2454941"/>
            <a:chExt cx="2266950" cy="351952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8973" y="2516890"/>
              <a:ext cx="2266950" cy="34575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7727029" y="5242095"/>
                  <a:ext cx="209994" cy="5186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7029" y="5242095"/>
                  <a:ext cx="209994" cy="51860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7440704" y="2454941"/>
                  <a:ext cx="209994" cy="5186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0704" y="2454941"/>
                  <a:ext cx="209994" cy="51860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4493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코드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5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814" y="1337506"/>
            <a:ext cx="653415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0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1218795"/>
          </a:xfrm>
        </p:spPr>
        <p:txBody>
          <a:bodyPr/>
          <a:lstStyle/>
          <a:p>
            <a:r>
              <a:rPr lang="ko-KR" altLang="en-US" sz="4400" dirty="0"/>
              <a:t>메시 위상 갱신</a:t>
            </a:r>
            <a:br>
              <a:rPr lang="en-US" altLang="ko-KR" sz="4400" dirty="0"/>
            </a:br>
            <a:endParaRPr lang="ko-KR" altLang="en-US" sz="44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홀 정점의 </a:t>
            </a:r>
            <a:r>
              <a:rPr lang="en-US" altLang="ko-KR" dirty="0" err="1"/>
              <a:t>SDVertex</a:t>
            </a:r>
            <a:r>
              <a:rPr lang="en-US" altLang="ko-KR" dirty="0"/>
              <a:t>::</a:t>
            </a:r>
            <a:r>
              <a:rPr lang="en-US" altLang="ko-KR" dirty="0" err="1"/>
              <a:t>startFace</a:t>
            </a:r>
            <a:r>
              <a:rPr lang="en-US" altLang="ko-KR" dirty="0"/>
              <a:t> </a:t>
            </a:r>
            <a:r>
              <a:rPr lang="ko-KR" altLang="en-US" dirty="0"/>
              <a:t>포인터가 인접 면의 포인터 저장한다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짝 정점의 </a:t>
            </a:r>
            <a:r>
              <a:rPr lang="en-US" altLang="ko-KR" dirty="0" err="1"/>
              <a:t>SDVertex</a:t>
            </a:r>
            <a:r>
              <a:rPr lang="en-US" altLang="ko-KR" dirty="0"/>
              <a:t>::</a:t>
            </a:r>
            <a:r>
              <a:rPr lang="en-US" altLang="ko-KR" dirty="0" err="1"/>
              <a:t>startFace</a:t>
            </a:r>
            <a:r>
              <a:rPr lang="en-US" altLang="ko-KR" dirty="0"/>
              <a:t> </a:t>
            </a:r>
            <a:r>
              <a:rPr lang="ko-KR" altLang="en-US" dirty="0"/>
              <a:t>포인터도 설정한다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새 면의 이웃 </a:t>
            </a:r>
            <a:r>
              <a:rPr lang="en-US" altLang="ko-KR" dirty="0"/>
              <a:t>f[</a:t>
            </a:r>
            <a:r>
              <a:rPr lang="en-US" altLang="ko-KR" dirty="0" err="1"/>
              <a:t>i</a:t>
            </a:r>
            <a:r>
              <a:rPr lang="en-US" altLang="ko-KR" dirty="0"/>
              <a:t>] </a:t>
            </a:r>
            <a:r>
              <a:rPr lang="ko-KR" altLang="en-US" dirty="0"/>
              <a:t>포인터는 </a:t>
            </a:r>
            <a:r>
              <a:rPr lang="ko-KR" altLang="en-US" dirty="0" err="1"/>
              <a:t>이웃면</a:t>
            </a:r>
            <a:r>
              <a:rPr lang="ko-KR" altLang="en-US" dirty="0"/>
              <a:t> 설정돼야 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새 면의 </a:t>
            </a:r>
            <a:r>
              <a:rPr lang="en-US" altLang="ko-KR" dirty="0"/>
              <a:t>v[</a:t>
            </a:r>
            <a:r>
              <a:rPr lang="en-US" altLang="ko-KR" dirty="0" err="1"/>
              <a:t>i</a:t>
            </a:r>
            <a:r>
              <a:rPr lang="en-US" altLang="ko-KR" dirty="0"/>
              <a:t>] </a:t>
            </a:r>
            <a:r>
              <a:rPr lang="ko-KR" altLang="en-US" dirty="0"/>
              <a:t>포인터는 적절한 정점을 가리켜야 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07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연결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5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853" y="1447801"/>
            <a:ext cx="7616889" cy="29138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60331" y="4811636"/>
            <a:ext cx="86645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각 면은 </a:t>
            </a:r>
            <a:r>
              <a:rPr lang="en-US" altLang="ko-KR" dirty="0">
                <a:solidFill>
                  <a:schemeClr val="bg1"/>
                </a:solidFill>
              </a:rPr>
              <a:t>4</a:t>
            </a:r>
            <a:r>
              <a:rPr lang="ko-KR" altLang="en-US" dirty="0">
                <a:solidFill>
                  <a:schemeClr val="bg1"/>
                </a:solidFill>
              </a:rPr>
              <a:t>개로 나눠진다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dirty="0" err="1">
                <a:solidFill>
                  <a:schemeClr val="bg1"/>
                </a:solidFill>
              </a:rPr>
              <a:t>i</a:t>
            </a:r>
            <a:r>
              <a:rPr lang="ko-KR" altLang="en-US" dirty="0">
                <a:solidFill>
                  <a:schemeClr val="bg1"/>
                </a:solidFill>
              </a:rPr>
              <a:t>번째 자식은 원래 </a:t>
            </a:r>
            <a:r>
              <a:rPr lang="en-US" altLang="ko-KR" dirty="0" err="1">
                <a:solidFill>
                  <a:schemeClr val="bg1"/>
                </a:solidFill>
              </a:rPr>
              <a:t>i</a:t>
            </a:r>
            <a:r>
              <a:rPr lang="ko-KR" altLang="en-US" dirty="0">
                <a:solidFill>
                  <a:schemeClr val="bg1"/>
                </a:solidFill>
              </a:rPr>
              <a:t>번째 정점에 인접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err="1">
                <a:solidFill>
                  <a:schemeClr val="bg1"/>
                </a:solidFill>
              </a:rPr>
              <a:t>i</a:t>
            </a:r>
            <a:r>
              <a:rPr lang="ko-KR" altLang="en-US" dirty="0">
                <a:solidFill>
                  <a:schemeClr val="bg1"/>
                </a:solidFill>
              </a:rPr>
              <a:t>번째 자식면의 </a:t>
            </a:r>
            <a:r>
              <a:rPr lang="en-US" altLang="ko-KR" dirty="0" err="1">
                <a:solidFill>
                  <a:schemeClr val="bg1"/>
                </a:solidFill>
              </a:rPr>
              <a:t>i</a:t>
            </a:r>
            <a:r>
              <a:rPr lang="ko-KR" altLang="en-US" dirty="0">
                <a:solidFill>
                  <a:schemeClr val="bg1"/>
                </a:solidFill>
              </a:rPr>
              <a:t>번째 정점은 원래 면의 </a:t>
            </a:r>
            <a:r>
              <a:rPr lang="en-US" altLang="ko-KR" dirty="0" err="1">
                <a:solidFill>
                  <a:schemeClr val="bg1"/>
                </a:solidFill>
              </a:rPr>
              <a:t>i</a:t>
            </a:r>
            <a:r>
              <a:rPr lang="ko-KR" altLang="en-US" dirty="0">
                <a:solidFill>
                  <a:schemeClr val="bg1"/>
                </a:solidFill>
              </a:rPr>
              <a:t>번째 정점의 자식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중심 자식의 정점은 </a:t>
            </a:r>
            <a:r>
              <a:rPr lang="en-US" altLang="ko-KR" dirty="0" err="1">
                <a:solidFill>
                  <a:schemeClr val="bg1"/>
                </a:solidFill>
              </a:rPr>
              <a:t>i</a:t>
            </a:r>
            <a:r>
              <a:rPr lang="ko-KR" altLang="en-US" dirty="0">
                <a:solidFill>
                  <a:schemeClr val="bg1"/>
                </a:solidFill>
              </a:rPr>
              <a:t>번째 정점이 부모면의 </a:t>
            </a:r>
            <a:r>
              <a:rPr lang="en-US" altLang="ko-KR" dirty="0" err="1">
                <a:solidFill>
                  <a:schemeClr val="bg1"/>
                </a:solidFill>
              </a:rPr>
              <a:t>i</a:t>
            </a:r>
            <a:r>
              <a:rPr lang="ko-KR" altLang="en-US" dirty="0">
                <a:solidFill>
                  <a:schemeClr val="bg1"/>
                </a:solidFill>
              </a:rPr>
              <a:t>번째 변에 위치한 홀 정점 되도록 설정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75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코드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707" y="4163161"/>
            <a:ext cx="5295900" cy="1962150"/>
          </a:xfrm>
          <a:prstGeom prst="rect">
            <a:avLst/>
          </a:prstGeom>
        </p:spPr>
      </p:pic>
      <p:pic>
        <p:nvPicPr>
          <p:cNvPr id="6" name="내용 개체 틀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30" y="1337506"/>
            <a:ext cx="653415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6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코드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5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20" y="1153349"/>
            <a:ext cx="6534150" cy="2686050"/>
          </a:xfrm>
          <a:prstGeom prst="rect">
            <a:avLst/>
          </a:prstGeom>
        </p:spPr>
      </p:pic>
      <p:pic>
        <p:nvPicPr>
          <p:cNvPr id="6" name="내용 개체 틀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300" y="2132592"/>
            <a:ext cx="67437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56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어떻게 부드러운 곡선을 만들 것인가</a:t>
            </a:r>
            <a:r>
              <a:rPr lang="en-US" altLang="ko-KR" sz="4400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75" y="3429000"/>
            <a:ext cx="6134713" cy="2677316"/>
          </a:xfrm>
          <a:prstGeom prst="rect">
            <a:avLst/>
          </a:prstGeom>
        </p:spPr>
      </p:pic>
      <p:pic>
        <p:nvPicPr>
          <p:cNvPr id="6" name="내용 개체 틀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316" y="1261482"/>
            <a:ext cx="5526112" cy="274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9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코드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5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72" y="1255330"/>
            <a:ext cx="6534150" cy="2686050"/>
          </a:xfrm>
          <a:prstGeom prst="rect">
            <a:avLst/>
          </a:prstGeom>
        </p:spPr>
      </p:pic>
      <p:pic>
        <p:nvPicPr>
          <p:cNvPr id="6" name="내용 개체 틀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241" y="2883195"/>
            <a:ext cx="802957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1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코드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5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48" y="1394788"/>
            <a:ext cx="6591300" cy="27813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312" y="4018976"/>
            <a:ext cx="482917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4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코드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67" y="1539456"/>
            <a:ext cx="3552825" cy="9525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469" y="3045140"/>
            <a:ext cx="693420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9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코드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010" y="1703709"/>
            <a:ext cx="3552825" cy="952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75456" y="3560284"/>
            <a:ext cx="5065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가장 자리 한계 법칙 </a:t>
            </a:r>
            <a:r>
              <a:rPr lang="en-US" altLang="ko-KR" dirty="0">
                <a:solidFill>
                  <a:schemeClr val="bg1"/>
                </a:solidFill>
              </a:rPr>
              <a:t>1/5, </a:t>
            </a:r>
            <a:r>
              <a:rPr lang="ko-KR" altLang="en-US" dirty="0">
                <a:solidFill>
                  <a:schemeClr val="bg1"/>
                </a:solidFill>
              </a:rPr>
              <a:t>중심 정점 </a:t>
            </a:r>
            <a:r>
              <a:rPr lang="en-US" altLang="ko-KR" dirty="0">
                <a:solidFill>
                  <a:schemeClr val="bg1"/>
                </a:solidFill>
              </a:rPr>
              <a:t>3/5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내부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정점 가중치는 정점 차수에 따라 </a:t>
            </a:r>
            <a:r>
              <a:rPr lang="en-US" altLang="ko-KR" dirty="0">
                <a:solidFill>
                  <a:schemeClr val="bg1"/>
                </a:solidFill>
              </a:rPr>
              <a:t>gamma()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574" y="4860047"/>
            <a:ext cx="6172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3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코드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71" y="2023406"/>
            <a:ext cx="3076575" cy="4476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11" y="543950"/>
            <a:ext cx="4433773" cy="593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70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가중치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865" y="4160971"/>
            <a:ext cx="4105275" cy="89535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265" y="4313371"/>
            <a:ext cx="4105275" cy="895350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1089295" y="1350072"/>
            <a:ext cx="6715300" cy="2308324"/>
            <a:chOff x="1109844" y="1319249"/>
            <a:chExt cx="6715300" cy="2308324"/>
          </a:xfrm>
        </p:grpSpPr>
        <p:sp>
          <p:nvSpPr>
            <p:cNvPr id="16" name="TextBox 15"/>
            <p:cNvSpPr txBox="1"/>
            <p:nvPr/>
          </p:nvSpPr>
          <p:spPr>
            <a:xfrm>
              <a:off x="1109844" y="1319249"/>
              <a:ext cx="6715300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내부 정점 접선을 위한 가중치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중심 정점은 </a:t>
              </a:r>
              <a:r>
                <a:rPr lang="en-US" altLang="ko-KR" dirty="0">
                  <a:solidFill>
                    <a:schemeClr val="bg1"/>
                  </a:solidFill>
                </a:rPr>
                <a:t>0 </a:t>
              </a:r>
              <a:r>
                <a:rPr lang="ko-KR" altLang="en-US" dirty="0">
                  <a:solidFill>
                    <a:schemeClr val="bg1"/>
                  </a:solidFill>
                </a:rPr>
                <a:t>이웃은 가중치 </a:t>
              </a:r>
              <a:r>
                <a:rPr lang="en-US" altLang="ko-KR" dirty="0" err="1">
                  <a:solidFill>
                    <a:schemeClr val="bg1"/>
                  </a:solidFill>
                </a:rPr>
                <a:t>wi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endParaRPr lang="en-US" altLang="ko-KR" dirty="0">
                <a:solidFill>
                  <a:schemeClr val="bg1"/>
                </a:solidFill>
              </a:endParaRPr>
            </a:p>
            <a:p>
              <a:endParaRPr lang="en-US" altLang="ko-KR" dirty="0">
                <a:solidFill>
                  <a:schemeClr val="bg1"/>
                </a:solidFill>
              </a:endParaRPr>
            </a:p>
            <a:p>
              <a:r>
                <a:rPr lang="ko-KR" altLang="en-US" dirty="0">
                  <a:solidFill>
                    <a:schemeClr val="bg1"/>
                  </a:solidFill>
                </a:rPr>
                <a:t>첫 접점 벡터 </a:t>
              </a:r>
              <a:r>
                <a:rPr lang="en-US" altLang="ko-KR" dirty="0">
                  <a:solidFill>
                    <a:schemeClr val="bg1"/>
                  </a:solidFill>
                </a:rPr>
                <a:t>S</a:t>
              </a:r>
            </a:p>
            <a:p>
              <a:endParaRPr lang="en-US" altLang="ko-KR" dirty="0">
                <a:solidFill>
                  <a:schemeClr val="bg1"/>
                </a:solidFill>
              </a:endParaRPr>
            </a:p>
            <a:p>
              <a:endParaRPr lang="en-US" altLang="ko-KR" dirty="0">
                <a:solidFill>
                  <a:schemeClr val="bg1"/>
                </a:solidFill>
              </a:endParaRPr>
            </a:p>
            <a:p>
              <a:endParaRPr lang="en-US" altLang="ko-KR" dirty="0">
                <a:solidFill>
                  <a:schemeClr val="bg1"/>
                </a:solidFill>
              </a:endParaRPr>
            </a:p>
            <a:p>
              <a:r>
                <a:rPr lang="ko-KR" altLang="en-US" dirty="0">
                  <a:solidFill>
                    <a:schemeClr val="bg1"/>
                  </a:solidFill>
                </a:rPr>
                <a:t>두번째 접선 벡터 </a:t>
              </a:r>
              <a:r>
                <a:rPr lang="en-US" altLang="ko-KR" dirty="0">
                  <a:solidFill>
                    <a:schemeClr val="bg1"/>
                  </a:solidFill>
                </a:rPr>
                <a:t>T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3230296" y="2145609"/>
                  <a:ext cx="1387559" cy="4029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</a:rPr>
                    <a:t>Wi = cos(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ko-KR" alt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0296" y="2145609"/>
                  <a:ext cx="1387559" cy="402931"/>
                </a:xfrm>
                <a:prstGeom prst="rect">
                  <a:avLst/>
                </a:prstGeom>
                <a:blipFill>
                  <a:blip r:embed="rId3"/>
                  <a:stretch>
                    <a:fillRect l="-10573" t="-4545" r="-3965" b="-1969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3658532" y="3224642"/>
                  <a:ext cx="1278555" cy="4029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</a:rPr>
                    <a:t>Wi = sin(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ko-KR" alt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8532" y="3224642"/>
                  <a:ext cx="1278555" cy="402931"/>
                </a:xfrm>
                <a:prstGeom prst="rect">
                  <a:avLst/>
                </a:prstGeom>
                <a:blipFill>
                  <a:blip r:embed="rId4"/>
                  <a:stretch>
                    <a:fillRect l="-11429" t="-4545" r="-8095" b="-1969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0803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1218795"/>
          </a:xfrm>
        </p:spPr>
        <p:txBody>
          <a:bodyPr/>
          <a:lstStyle/>
          <a:p>
            <a:r>
              <a:rPr lang="ko-KR" altLang="en-US" sz="4400" dirty="0"/>
              <a:t>경계 정점의 접선</a:t>
            </a:r>
            <a:br>
              <a:rPr lang="en-US" altLang="ko-KR" sz="4400" dirty="0"/>
            </a:br>
            <a:endParaRPr lang="ko-KR" altLang="en-US" sz="44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= </a:t>
            </a:r>
            <a:r>
              <a:rPr lang="en-US" altLang="ko-KR" dirty="0" err="1"/>
              <a:t>Vn</a:t>
            </a:r>
            <a:r>
              <a:rPr lang="en-US" altLang="ko-KR" dirty="0"/>
              <a:t>-1 – </a:t>
            </a:r>
            <a:r>
              <a:rPr lang="en-US" altLang="ko-KR" dirty="0" err="1"/>
              <a:t>V0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두번째 접선은 정점의 차수에 기반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중심 정점은 가중치 </a:t>
            </a:r>
            <a:r>
              <a:rPr lang="en-US" altLang="ko-KR" dirty="0" err="1"/>
              <a:t>Wc</a:t>
            </a:r>
            <a:r>
              <a:rPr lang="en-US" altLang="ko-KR" dirty="0"/>
              <a:t>, </a:t>
            </a:r>
            <a:r>
              <a:rPr lang="ko-KR" altLang="en-US" dirty="0"/>
              <a:t>고리 정점은 벡터</a:t>
            </a:r>
            <a:r>
              <a:rPr lang="en-US" altLang="ko-KR" dirty="0"/>
              <a:t>(</a:t>
            </a:r>
            <a:r>
              <a:rPr lang="en-US" altLang="ko-KR" dirty="0" err="1"/>
              <a:t>W0</a:t>
            </a:r>
            <a:r>
              <a:rPr lang="en-US" altLang="ko-KR" dirty="0"/>
              <a:t>, </a:t>
            </a:r>
            <a:r>
              <a:rPr lang="en-US" altLang="ko-KR" dirty="0" err="1"/>
              <a:t>W1</a:t>
            </a:r>
            <a:r>
              <a:rPr lang="en-US" altLang="ko-KR" dirty="0"/>
              <a:t>… </a:t>
            </a:r>
            <a:r>
              <a:rPr lang="en-US" altLang="ko-KR" dirty="0" err="1"/>
              <a:t>Wn</a:t>
            </a:r>
            <a:r>
              <a:rPr lang="en-US" altLang="ko-KR" dirty="0"/>
              <a:t>-1)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가중치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46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727281"/>
              </p:ext>
            </p:extLst>
          </p:nvPr>
        </p:nvGraphicFramePr>
        <p:xfrm>
          <a:off x="984978" y="4251621"/>
          <a:ext cx="4731768" cy="1527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7256">
                  <a:extLst>
                    <a:ext uri="{9D8B030D-6E8A-4147-A177-3AD203B41FA5}">
                      <a16:colId xmlns:a16="http://schemas.microsoft.com/office/drawing/2014/main" val="1448772759"/>
                    </a:ext>
                  </a:extLst>
                </a:gridCol>
                <a:gridCol w="1577256">
                  <a:extLst>
                    <a:ext uri="{9D8B030D-6E8A-4147-A177-3AD203B41FA5}">
                      <a16:colId xmlns:a16="http://schemas.microsoft.com/office/drawing/2014/main" val="4182976121"/>
                    </a:ext>
                  </a:extLst>
                </a:gridCol>
                <a:gridCol w="1577256">
                  <a:extLst>
                    <a:ext uri="{9D8B030D-6E8A-4147-A177-3AD203B41FA5}">
                      <a16:colId xmlns:a16="http://schemas.microsoft.com/office/drawing/2014/main" val="3964377054"/>
                    </a:ext>
                  </a:extLst>
                </a:gridCol>
              </a:tblGrid>
              <a:tr h="3819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차수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Wc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Wi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402473"/>
                  </a:ext>
                </a:extLst>
              </a:tr>
              <a:tr h="3819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-2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(1, 1)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221524"/>
                  </a:ext>
                </a:extLst>
              </a:tr>
              <a:tr h="3819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-1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(0, 1, 0)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317659"/>
                  </a:ext>
                </a:extLst>
              </a:tr>
              <a:tr h="3819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4(</a:t>
                      </a:r>
                      <a:r>
                        <a:rPr lang="ko-KR" altLang="en-US"/>
                        <a:t>정규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-2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(-1, 2, 2,</a:t>
                      </a:r>
                      <a:r>
                        <a:rPr lang="en-US" altLang="ko-KR" baseline="0" dirty="0"/>
                        <a:t> -1)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60702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407106" y="4584612"/>
                <a:ext cx="241187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w0 = </a:t>
                </a:r>
                <a:r>
                  <a:rPr lang="en-US" altLang="ko-KR" dirty="0" err="1">
                    <a:solidFill>
                      <a:schemeClr val="bg1"/>
                    </a:solidFill>
                  </a:rPr>
                  <a:t>wn</a:t>
                </a:r>
                <a:r>
                  <a:rPr lang="en-US" altLang="ko-KR" dirty="0">
                    <a:solidFill>
                      <a:schemeClr val="bg1"/>
                    </a:solidFill>
                  </a:rPr>
                  <a:t>-1 = sin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ko-KR" dirty="0">
                  <a:solidFill>
                    <a:schemeClr val="bg1"/>
                  </a:solidFill>
                </a:endParaRPr>
              </a:p>
              <a:p>
                <a:r>
                  <a:rPr lang="en-US" altLang="ko-KR" dirty="0" err="1">
                    <a:solidFill>
                      <a:schemeClr val="bg1"/>
                    </a:solidFill>
                  </a:rPr>
                  <a:t>wi</a:t>
                </a:r>
                <a:r>
                  <a:rPr lang="en-US" altLang="ko-KR" dirty="0">
                    <a:solidFill>
                      <a:schemeClr val="bg1"/>
                    </a:solidFill>
                  </a:rPr>
                  <a:t> = (</a:t>
                </a:r>
                <a:r>
                  <a:rPr lang="en-US" altLang="ko-KR" dirty="0" err="1">
                    <a:solidFill>
                      <a:schemeClr val="bg1"/>
                    </a:solidFill>
                  </a:rPr>
                  <a:t>2cos</a:t>
                </a:r>
                <a14:m>
                  <m:oMath xmlns:m="http://schemas.openxmlformats.org/officeDocument/2006/math">
                    <m:r>
                      <a:rPr lang="ko-KR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>
                    <a:solidFill>
                      <a:schemeClr val="bg1"/>
                    </a:solidFill>
                  </a:rPr>
                  <a:t>-2) sin(</a:t>
                </a:r>
                <a14:m>
                  <m:oMath xmlns:m="http://schemas.openxmlformats.org/officeDocument/2006/math">
                    <m:r>
                      <a:rPr lang="ko-KR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>
                    <a:solidFill>
                      <a:schemeClr val="bg1"/>
                    </a:solidFill>
                  </a:rPr>
                  <a:t>i)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106" y="4584612"/>
                <a:ext cx="2411879" cy="646331"/>
              </a:xfrm>
              <a:prstGeom prst="rect">
                <a:avLst/>
              </a:prstGeom>
              <a:blipFill>
                <a:blip r:embed="rId2"/>
                <a:stretch>
                  <a:fillRect l="-2020" t="-3774" b="-150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9259283" y="4584612"/>
                <a:ext cx="1245341" cy="564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9283" y="4584612"/>
                <a:ext cx="1245341" cy="5647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546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코드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60" y="1572683"/>
            <a:ext cx="4076700" cy="3333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106" y="1739370"/>
            <a:ext cx="444817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3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레퍼런스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hlinkClick r:id="rId2"/>
              </a:rPr>
              <a:t>https://</a:t>
            </a:r>
            <a:r>
              <a:rPr lang="en-US" altLang="ko-KR" dirty="0" err="1">
                <a:hlinkClick r:id="rId2"/>
              </a:rPr>
              <a:t>en.wikipedia.org</a:t>
            </a:r>
            <a:r>
              <a:rPr lang="en-US" altLang="ko-KR" dirty="0">
                <a:hlinkClick r:id="rId2"/>
              </a:rPr>
              <a:t>/wiki/</a:t>
            </a:r>
            <a:r>
              <a:rPr lang="en-US" altLang="ko-KR" dirty="0" err="1">
                <a:hlinkClick r:id="rId2"/>
              </a:rPr>
              <a:t>Subdivision_surface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hlinkClick r:id="rId3"/>
              </a:rPr>
              <a:t>http://</a:t>
            </a:r>
            <a:r>
              <a:rPr lang="en-US" altLang="ko-KR" dirty="0" err="1">
                <a:hlinkClick r:id="rId3"/>
              </a:rPr>
              <a:t>www.cs.cornell.edu</a:t>
            </a:r>
            <a:r>
              <a:rPr lang="en-US" altLang="ko-KR" dirty="0">
                <a:hlinkClick r:id="rId3"/>
              </a:rPr>
              <a:t>/courses/</a:t>
            </a:r>
            <a:r>
              <a:rPr lang="en-US" altLang="ko-KR" dirty="0" err="1">
                <a:hlinkClick r:id="rId3"/>
              </a:rPr>
              <a:t>cs4620</a:t>
            </a:r>
            <a:r>
              <a:rPr lang="en-US" altLang="ko-KR" dirty="0">
                <a:hlinkClick r:id="rId3"/>
              </a:rPr>
              <a:t>/</a:t>
            </a:r>
            <a:r>
              <a:rPr lang="en-US" altLang="ko-KR" dirty="0" err="1">
                <a:hlinkClick r:id="rId3"/>
              </a:rPr>
              <a:t>2009fa</a:t>
            </a:r>
            <a:r>
              <a:rPr lang="en-US" altLang="ko-KR" dirty="0">
                <a:hlinkClick r:id="rId3"/>
              </a:rPr>
              <a:t>/lectures/</a:t>
            </a:r>
            <a:r>
              <a:rPr lang="en-US" altLang="ko-KR" dirty="0" err="1">
                <a:hlinkClick r:id="rId3"/>
              </a:rPr>
              <a:t>01subdivision.pdf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hlinkClick r:id="rId4"/>
              </a:rPr>
              <a:t>https://</a:t>
            </a:r>
            <a:r>
              <a:rPr lang="en-US" altLang="ko-KR" dirty="0" err="1">
                <a:hlinkClick r:id="rId4"/>
              </a:rPr>
              <a:t>www.cs.virginia.edu</a:t>
            </a:r>
            <a:r>
              <a:rPr lang="en-US" altLang="ko-KR" dirty="0">
                <a:hlinkClick r:id="rId4"/>
              </a:rPr>
              <a:t>/~</a:t>
            </a:r>
            <a:r>
              <a:rPr lang="en-US" altLang="ko-KR" dirty="0" err="1">
                <a:hlinkClick r:id="rId4"/>
              </a:rPr>
              <a:t>gfx</a:t>
            </a:r>
            <a:r>
              <a:rPr lang="en-US" altLang="ko-KR" dirty="0">
                <a:hlinkClick r:id="rId4"/>
              </a:rPr>
              <a:t>/Courses/2010/</a:t>
            </a:r>
            <a:r>
              <a:rPr lang="en-US" altLang="ko-KR" dirty="0" err="1">
                <a:hlinkClick r:id="rId4"/>
              </a:rPr>
              <a:t>IntroGraphics</a:t>
            </a:r>
            <a:r>
              <a:rPr lang="en-US" altLang="ko-KR" dirty="0">
                <a:hlinkClick r:id="rId4"/>
              </a:rPr>
              <a:t>/Lectures/20-</a:t>
            </a:r>
            <a:r>
              <a:rPr lang="en-US" altLang="ko-KR" dirty="0" err="1">
                <a:hlinkClick r:id="rId4"/>
              </a:rPr>
              <a:t>SubdivisionSurfaces.pdf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http://</a:t>
            </a:r>
            <a:r>
              <a:rPr lang="en-US" altLang="ko-KR" dirty="0" err="1"/>
              <a:t>mrl.nyu.edu</a:t>
            </a:r>
            <a:r>
              <a:rPr lang="en-US" altLang="ko-KR" dirty="0"/>
              <a:t>/~</a:t>
            </a:r>
            <a:r>
              <a:rPr lang="en-US" altLang="ko-KR" dirty="0" err="1"/>
              <a:t>dzorin</a:t>
            </a:r>
            <a:r>
              <a:rPr lang="en-US" altLang="ko-KR" dirty="0"/>
              <a:t>/</a:t>
            </a:r>
            <a:r>
              <a:rPr lang="en-US" altLang="ko-KR" dirty="0" err="1"/>
              <a:t>cg05</a:t>
            </a:r>
            <a:r>
              <a:rPr lang="en-US" altLang="ko-KR" dirty="0"/>
              <a:t>/</a:t>
            </a:r>
            <a:r>
              <a:rPr lang="en-US" altLang="ko-KR" dirty="0" err="1"/>
              <a:t>lecture11.pdf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3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메시를 어떻게 나누는가</a:t>
            </a:r>
            <a:r>
              <a:rPr lang="en-US" altLang="ko-KR" sz="4400" dirty="0"/>
              <a:t>?</a:t>
            </a:r>
            <a:endParaRPr lang="ko-KR" altLang="en-US" sz="44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Refinement : </a:t>
            </a:r>
            <a:r>
              <a:rPr lang="ko-KR" altLang="en-US" dirty="0"/>
              <a:t>정제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새로운 정점을 추가 및 연결 </a:t>
            </a:r>
            <a:r>
              <a:rPr lang="en-US" altLang="ko-KR" b="1" dirty="0"/>
              <a:t>[topology]</a:t>
            </a:r>
          </a:p>
          <a:p>
            <a:pPr marL="0" indent="0">
              <a:buNone/>
            </a:pPr>
            <a:r>
              <a:rPr lang="en-US" altLang="ko-KR" b="1" dirty="0"/>
              <a:t>	</a:t>
            </a:r>
            <a:r>
              <a:rPr lang="en-US" altLang="ko-KR" dirty="0"/>
              <a:t>subdividing the mesh</a:t>
            </a:r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en-US" altLang="ko-KR" dirty="0"/>
              <a:t>- Smoothing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정점의 위치 이동 </a:t>
            </a:r>
            <a:r>
              <a:rPr lang="en-US" altLang="ko-KR" b="1" dirty="0"/>
              <a:t>[geometry]</a:t>
            </a:r>
          </a:p>
          <a:p>
            <a:pPr marL="0" indent="0">
              <a:buNone/>
            </a:pPr>
            <a:r>
              <a:rPr lang="en-US" altLang="ko-KR" b="1" dirty="0"/>
              <a:t>	</a:t>
            </a:r>
            <a:r>
              <a:rPr lang="en-US" altLang="ko-KR" dirty="0"/>
              <a:t>positioning the vertex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75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en-US" altLang="ko-KR" sz="4400" dirty="0"/>
              <a:t>loop | </a:t>
            </a:r>
            <a:r>
              <a:rPr lang="en-US" altLang="ko-KR" sz="4400" dirty="0" err="1"/>
              <a:t>Catmull</a:t>
            </a:r>
            <a:r>
              <a:rPr lang="en-US" altLang="ko-KR" sz="4400" dirty="0"/>
              <a:t>-Clark</a:t>
            </a:r>
            <a:endParaRPr lang="ko-KR" altLang="en-US" sz="44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>
                <a:hlinkClick r:id="rId2" tooltip="Catmull–Clark subdivision surface"/>
              </a:rPr>
              <a:t>Catmull</a:t>
            </a:r>
            <a:r>
              <a:rPr lang="en-US" altLang="ko-KR" dirty="0">
                <a:hlinkClick r:id="rId2" tooltip="Catmull–Clark subdivision surface"/>
              </a:rPr>
              <a:t>–Clark</a:t>
            </a:r>
            <a:r>
              <a:rPr lang="en-US" altLang="ko-KR" dirty="0"/>
              <a:t> (1978) generalized </a:t>
            </a:r>
            <a:r>
              <a:rPr lang="en-US" altLang="ko-KR" dirty="0">
                <a:hlinkClick r:id="rId3" tooltip="Bi-cubic uniform B-spline (page does not exist)"/>
              </a:rPr>
              <a:t>bi-cubic uniform B-spline</a:t>
            </a:r>
            <a:r>
              <a:rPr lang="en-US" altLang="ko-KR" dirty="0"/>
              <a:t> to produce their subdivision scheme. For arbitrary initial meshes, this scheme generates limit surfaces that are </a:t>
            </a:r>
            <a:r>
              <a:rPr lang="en-US" altLang="ko-KR" dirty="0" err="1">
                <a:hlinkClick r:id="rId4" tooltip="Parametric continuity"/>
              </a:rPr>
              <a:t>C</a:t>
            </a:r>
            <a:r>
              <a:rPr lang="en-US" altLang="ko-KR" baseline="30000" dirty="0" err="1">
                <a:hlinkClick r:id="rId4" tooltip="Parametric continuity"/>
              </a:rPr>
              <a:t>2</a:t>
            </a:r>
            <a:r>
              <a:rPr lang="en-US" altLang="ko-KR" dirty="0"/>
              <a:t> continuous everywhere except at extraordinary vertices where they are </a:t>
            </a:r>
            <a:r>
              <a:rPr lang="en-US" altLang="ko-KR" dirty="0" err="1">
                <a:hlinkClick r:id="rId4" tooltip="Parametric continuity"/>
              </a:rPr>
              <a:t>C</a:t>
            </a:r>
            <a:r>
              <a:rPr lang="en-US" altLang="ko-KR" baseline="30000" dirty="0" err="1">
                <a:hlinkClick r:id="rId4" tooltip="Parametric continuity"/>
              </a:rPr>
              <a:t>1</a:t>
            </a:r>
            <a:r>
              <a:rPr lang="en-US" altLang="ko-KR" dirty="0"/>
              <a:t> continuous (Peters and </a:t>
            </a:r>
            <a:r>
              <a:rPr lang="en-US" altLang="ko-KR" dirty="0" err="1"/>
              <a:t>Reif</a:t>
            </a:r>
            <a:r>
              <a:rPr lang="en-US" altLang="ko-KR" dirty="0"/>
              <a:t> 1998).</a:t>
            </a:r>
          </a:p>
          <a:p>
            <a:endParaRPr lang="en-US" altLang="ko-KR" dirty="0"/>
          </a:p>
          <a:p>
            <a:r>
              <a:rPr lang="en-US" altLang="ko-KR" dirty="0">
                <a:hlinkClick r:id="rId5" tooltip="Loop subdivision surface"/>
              </a:rPr>
              <a:t>Loop</a:t>
            </a:r>
            <a:r>
              <a:rPr lang="en-US" altLang="ko-KR" dirty="0"/>
              <a:t>, Triangles - Loop (1987) proposed his subdivision scheme based on a quartic </a:t>
            </a:r>
            <a:r>
              <a:rPr lang="en-US" altLang="ko-KR" dirty="0">
                <a:hlinkClick r:id="rId6" tooltip="Box spline"/>
              </a:rPr>
              <a:t>box spline</a:t>
            </a:r>
            <a:r>
              <a:rPr lang="en-US" altLang="ko-KR" dirty="0"/>
              <a:t> of six direction vectors to provide a rule to generate </a:t>
            </a:r>
            <a:r>
              <a:rPr lang="en-US" altLang="ko-KR" dirty="0" err="1">
                <a:hlinkClick r:id="rId4" tooltip="Parametric continuity"/>
              </a:rPr>
              <a:t>C</a:t>
            </a:r>
            <a:r>
              <a:rPr lang="en-US" altLang="ko-KR" baseline="30000" dirty="0" err="1">
                <a:hlinkClick r:id="rId4" tooltip="Parametric continuity"/>
              </a:rPr>
              <a:t>2</a:t>
            </a:r>
            <a:r>
              <a:rPr lang="en-US" altLang="ko-KR" dirty="0"/>
              <a:t> continuous limit surfaces everywhere except at extraordinary vertices where they are </a:t>
            </a:r>
            <a:r>
              <a:rPr lang="en-US" altLang="ko-KR" dirty="0" err="1">
                <a:hlinkClick r:id="rId4" tooltip="Parametric continuity"/>
              </a:rPr>
              <a:t>C</a:t>
            </a:r>
            <a:r>
              <a:rPr lang="en-US" altLang="ko-KR" baseline="30000" dirty="0" err="1">
                <a:hlinkClick r:id="rId4" tooltip="Parametric continuity"/>
              </a:rPr>
              <a:t>1</a:t>
            </a:r>
            <a:r>
              <a:rPr lang="en-US" altLang="ko-KR" dirty="0"/>
              <a:t> continuous.</a:t>
            </a:r>
          </a:p>
          <a:p>
            <a:endParaRPr lang="ko-KR" altLang="en-US" b="1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9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연속성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96" y="1366238"/>
            <a:ext cx="4005630" cy="51076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264" y="2987750"/>
            <a:ext cx="5690496" cy="22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3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메시 분할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448" y="1736107"/>
            <a:ext cx="6272986" cy="467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99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en-US" altLang="ko-KR" sz="4400" dirty="0"/>
              <a:t>loop vs </a:t>
            </a:r>
            <a:r>
              <a:rPr lang="en-US" altLang="ko-KR" sz="4400" dirty="0" err="1"/>
              <a:t>Catmull</a:t>
            </a:r>
            <a:r>
              <a:rPr lang="en-US" altLang="ko-KR" sz="4400" dirty="0"/>
              <a:t>-Clark</a:t>
            </a:r>
            <a:endParaRPr lang="ko-KR" altLang="en-US" sz="4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24" y="1509823"/>
            <a:ext cx="11706221" cy="440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5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etro_TT_Blue_16x9_02-12">
  <a:themeElements>
    <a:clrScheme name="DPE">
      <a:dk1>
        <a:srgbClr val="000000"/>
      </a:dk1>
      <a:lt1>
        <a:srgbClr val="FFFFFF"/>
      </a:lt1>
      <a:dk2>
        <a:srgbClr val="0072C6"/>
      </a:dk2>
      <a:lt2>
        <a:srgbClr val="61DDFF"/>
      </a:lt2>
      <a:accent1>
        <a:srgbClr val="00BCF2"/>
      </a:accent1>
      <a:accent2>
        <a:srgbClr val="7FBA00"/>
      </a:accent2>
      <a:accent3>
        <a:srgbClr val="FF8C00"/>
      </a:accent3>
      <a:accent4>
        <a:srgbClr val="B4009E"/>
      </a:accent4>
      <a:accent5>
        <a:srgbClr val="55D455"/>
      </a:accent5>
      <a:accent6>
        <a:srgbClr val="FFB900"/>
      </a:accent6>
      <a:hlink>
        <a:srgbClr val="003963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oval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18205</TotalTime>
  <Words>748</Words>
  <Application>Microsoft Office PowerPoint</Application>
  <PresentationFormat>와이드스크린</PresentationFormat>
  <Paragraphs>188</Paragraphs>
  <Slides>48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6" baseType="lpstr">
      <vt:lpstr>Arial</vt:lpstr>
      <vt:lpstr>Wingdings</vt:lpstr>
      <vt:lpstr>맑은 고딕</vt:lpstr>
      <vt:lpstr>Segoe UI Light</vt:lpstr>
      <vt:lpstr>Segoe UI</vt:lpstr>
      <vt:lpstr>Cambria Math</vt:lpstr>
      <vt:lpstr>Calibri</vt:lpstr>
      <vt:lpstr>Metro_TT_Blue_16x9_02-12</vt:lpstr>
      <vt:lpstr>Physically Based Rendering From Theory to Implementation</vt:lpstr>
      <vt:lpstr>세분 표면 [Subdivision surface] </vt:lpstr>
      <vt:lpstr>어떻게 부드러운 곡선을 만들 것인가?</vt:lpstr>
      <vt:lpstr>어떻게 부드러운 곡선을 만들 것인가?</vt:lpstr>
      <vt:lpstr>메시를 어떻게 나누는가?</vt:lpstr>
      <vt:lpstr>loop | Catmull-Clark</vt:lpstr>
      <vt:lpstr>연속성</vt:lpstr>
      <vt:lpstr>메시 분할</vt:lpstr>
      <vt:lpstr>loop vs Catmull-Clark</vt:lpstr>
      <vt:lpstr>loop vs Catmull-Clark</vt:lpstr>
      <vt:lpstr>루프(Loop) 세분화를 위한 기본 세분화 과정 </vt:lpstr>
      <vt:lpstr>메시 표현 자료구조 </vt:lpstr>
      <vt:lpstr>Vertex</vt:lpstr>
      <vt:lpstr>정규 vs 비정규 정점</vt:lpstr>
      <vt:lpstr>정점 특성 </vt:lpstr>
      <vt:lpstr>Face</vt:lpstr>
      <vt:lpstr>Edge</vt:lpstr>
      <vt:lpstr>코드</vt:lpstr>
      <vt:lpstr>코드</vt:lpstr>
      <vt:lpstr>코드</vt:lpstr>
      <vt:lpstr>코드</vt:lpstr>
      <vt:lpstr>코드</vt:lpstr>
      <vt:lpstr>세분화 : Refinement</vt:lpstr>
      <vt:lpstr>세분화 : Smoothing </vt:lpstr>
      <vt:lpstr>삼각형 면의 기본 세분화 </vt:lpstr>
      <vt:lpstr>코드</vt:lpstr>
      <vt:lpstr>코드</vt:lpstr>
      <vt:lpstr>코드</vt:lpstr>
      <vt:lpstr>내부 정점 위치 변경의 일반 적인 룰 </vt:lpstr>
      <vt:lpstr>B 계산</vt:lpstr>
      <vt:lpstr>경계 정점</vt:lpstr>
      <vt:lpstr>코드</vt:lpstr>
      <vt:lpstr>odd | even</vt:lpstr>
      <vt:lpstr>변 분리를 위한 세분화 법칙 </vt:lpstr>
      <vt:lpstr>코드</vt:lpstr>
      <vt:lpstr>메시 위상 갱신 </vt:lpstr>
      <vt:lpstr>연결</vt:lpstr>
      <vt:lpstr>코드</vt:lpstr>
      <vt:lpstr>코드</vt:lpstr>
      <vt:lpstr>코드</vt:lpstr>
      <vt:lpstr>코드</vt:lpstr>
      <vt:lpstr>코드</vt:lpstr>
      <vt:lpstr>코드</vt:lpstr>
      <vt:lpstr>코드</vt:lpstr>
      <vt:lpstr>가중치</vt:lpstr>
      <vt:lpstr>경계 정점의 접선 </vt:lpstr>
      <vt:lpstr>코드</vt:lpstr>
      <vt:lpstr>레퍼런스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Ye Jin Koo</dc:creator>
  <cp:lastModifiedBy>Heegyo Jung</cp:lastModifiedBy>
  <cp:revision>427</cp:revision>
  <dcterms:created xsi:type="dcterms:W3CDTF">2014-11-18T06:53:54Z</dcterms:created>
  <dcterms:modified xsi:type="dcterms:W3CDTF">2016-12-18T03:42:47Z</dcterms:modified>
</cp:coreProperties>
</file>